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3" r:id="rId5"/>
    <p:sldId id="260" r:id="rId6"/>
    <p:sldId id="261" r:id="rId7"/>
    <p:sldId id="262"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06E710-4D46-4D37-BF2B-BBA72ABD0C7D}" type="datetimeFigureOut">
              <a:rPr lang="en-US" smtClean="0"/>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3369037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06E710-4D46-4D37-BF2B-BBA72ABD0C7D}" type="datetimeFigureOut">
              <a:rPr lang="en-US" smtClean="0"/>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345166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06E710-4D46-4D37-BF2B-BBA72ABD0C7D}" type="datetimeFigureOut">
              <a:rPr lang="en-US" smtClean="0"/>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726324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06E710-4D46-4D37-BF2B-BBA72ABD0C7D}" type="datetimeFigureOut">
              <a:rPr lang="en-US" smtClean="0"/>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3725008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06E710-4D46-4D37-BF2B-BBA72ABD0C7D}" type="datetimeFigureOut">
              <a:rPr lang="en-US" smtClean="0"/>
              <a:t>12/30/2024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159864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06E710-4D46-4D37-BF2B-BBA72ABD0C7D}" type="datetimeFigureOut">
              <a:rPr lang="en-US" smtClean="0"/>
              <a:t>12/30/2024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1330069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06E710-4D46-4D37-BF2B-BBA72ABD0C7D}" type="datetimeFigureOut">
              <a:rPr lang="en-US" smtClean="0"/>
              <a:t>12/30/2024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289947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06E710-4D46-4D37-BF2B-BBA72ABD0C7D}" type="datetimeFigureOut">
              <a:rPr lang="en-US" smtClean="0"/>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3184550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06E710-4D46-4D37-BF2B-BBA72ABD0C7D}" type="datetimeFigureOut">
              <a:rPr lang="en-US" smtClean="0"/>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478877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06E710-4D46-4D37-BF2B-BBA72ABD0C7D}" type="datetimeFigureOut">
              <a:rPr lang="en-US" smtClean="0"/>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47246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06E710-4D46-4D37-BF2B-BBA72ABD0C7D}" type="datetimeFigureOut">
              <a:rPr lang="en-US" smtClean="0"/>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1D95B-B8AE-4170-A0FA-D0E1C7BAA1B7}" type="slidenum">
              <a:rPr lang="en-US" smtClean="0"/>
              <a:t>‹#›</a:t>
            </a:fld>
            <a:endParaRPr lang="en-US"/>
          </a:p>
        </p:txBody>
      </p:sp>
    </p:spTree>
    <p:extLst>
      <p:ext uri="{BB962C8B-B14F-4D97-AF65-F5344CB8AC3E}">
        <p14:creationId xmlns:p14="http://schemas.microsoft.com/office/powerpoint/2010/main" val="2656984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6E710-4D46-4D37-BF2B-BBA72ABD0C7D}" type="datetimeFigureOut">
              <a:rPr lang="en-US" smtClean="0"/>
              <a:t>12/30/2024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1D95B-B8AE-4170-A0FA-D0E1C7BAA1B7}" type="slidenum">
              <a:rPr lang="en-US" smtClean="0"/>
              <a:t>‹#›</a:t>
            </a:fld>
            <a:endParaRPr lang="en-US"/>
          </a:p>
        </p:txBody>
      </p:sp>
    </p:spTree>
    <p:extLst>
      <p:ext uri="{BB962C8B-B14F-4D97-AF65-F5344CB8AC3E}">
        <p14:creationId xmlns:p14="http://schemas.microsoft.com/office/powerpoint/2010/main" val="393267000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7144" y="4735320"/>
            <a:ext cx="8847787" cy="707886"/>
          </a:xfrm>
          <a:prstGeom prst="rect">
            <a:avLst/>
          </a:prstGeom>
          <a:noFill/>
        </p:spPr>
        <p:txBody>
          <a:bodyPr wrap="square" rtlCol="0">
            <a:spAutoFit/>
          </a:bodyPr>
          <a:lstStyle/>
          <a:p>
            <a:r>
              <a:rPr lang="en-US" sz="4000" dirty="0" smtClean="0"/>
              <a:t>MEANING ,CAUSES AND IMPACT</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874" y="545976"/>
            <a:ext cx="7534275" cy="3924300"/>
          </a:xfrm>
          <a:prstGeom prst="rect">
            <a:avLst/>
          </a:prstGeom>
        </p:spPr>
      </p:pic>
    </p:spTree>
    <p:extLst>
      <p:ext uri="{BB962C8B-B14F-4D97-AF65-F5344CB8AC3E}">
        <p14:creationId xmlns:p14="http://schemas.microsoft.com/office/powerpoint/2010/main" val="245589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9104" y="0"/>
            <a:ext cx="8615966" cy="707886"/>
          </a:xfrm>
          <a:prstGeom prst="rect">
            <a:avLst/>
          </a:prstGeom>
          <a:noFill/>
        </p:spPr>
        <p:txBody>
          <a:bodyPr wrap="square" rtlCol="0">
            <a:spAutoFit/>
          </a:bodyPr>
          <a:lstStyle/>
          <a:p>
            <a:r>
              <a:rPr lang="en-US" sz="4000" b="1" dirty="0" smtClean="0"/>
              <a:t>Meaning and definitions of cold war</a:t>
            </a:r>
            <a:endParaRPr lang="en-US" sz="4000" b="1" dirty="0"/>
          </a:p>
        </p:txBody>
      </p:sp>
      <p:sp>
        <p:nvSpPr>
          <p:cNvPr id="3" name="TextBox 2"/>
          <p:cNvSpPr txBox="1"/>
          <p:nvPr/>
        </p:nvSpPr>
        <p:spPr>
          <a:xfrm>
            <a:off x="167424" y="733642"/>
            <a:ext cx="11616743" cy="2677656"/>
          </a:xfrm>
          <a:prstGeom prst="rect">
            <a:avLst/>
          </a:prstGeom>
          <a:noFill/>
        </p:spPr>
        <p:txBody>
          <a:bodyPr wrap="square" rtlCol="0">
            <a:spAutoFit/>
          </a:bodyPr>
          <a:lstStyle/>
          <a:p>
            <a:pPr algn="just"/>
            <a:r>
              <a:rPr lang="en-US" sz="3600" u="sng" dirty="0" smtClean="0"/>
              <a:t>Meaning of cold war </a:t>
            </a:r>
            <a:r>
              <a:rPr lang="en-US" sz="3200" dirty="0" smtClean="0"/>
              <a:t>:-A cold war is a state of conflict between nations that does not involve direct military action but is pursued primarily through economic and political action, propaganda, acts of espionage or proxy wars waged by surrogates .This term is most commonly used to refer to the American – Soviet Cold War.         </a:t>
            </a:r>
            <a:r>
              <a:rPr lang="en-US" dirty="0" smtClean="0"/>
              <a:t>                                                                                                                                                                                                                                                                                         </a:t>
            </a:r>
            <a:endParaRPr lang="en-US" dirty="0"/>
          </a:p>
        </p:txBody>
      </p:sp>
      <p:sp>
        <p:nvSpPr>
          <p:cNvPr id="4" name="TextBox 3"/>
          <p:cNvSpPr txBox="1"/>
          <p:nvPr/>
        </p:nvSpPr>
        <p:spPr>
          <a:xfrm>
            <a:off x="167424" y="3316965"/>
            <a:ext cx="11410682" cy="3539430"/>
          </a:xfrm>
          <a:prstGeom prst="rect">
            <a:avLst/>
          </a:prstGeom>
          <a:noFill/>
        </p:spPr>
        <p:txBody>
          <a:bodyPr wrap="square" rtlCol="0">
            <a:spAutoFit/>
          </a:bodyPr>
          <a:lstStyle/>
          <a:p>
            <a:pPr algn="just"/>
            <a:r>
              <a:rPr lang="en-US" sz="3200" b="1" u="sng" dirty="0" smtClean="0"/>
              <a:t>Definitions</a:t>
            </a:r>
            <a:r>
              <a:rPr lang="en-US" sz="3200" u="sng" dirty="0" smtClean="0"/>
              <a:t> </a:t>
            </a:r>
          </a:p>
          <a:p>
            <a:pPr algn="just"/>
            <a:r>
              <a:rPr lang="en-US" sz="3200" b="1" dirty="0" smtClean="0"/>
              <a:t>According to John Dulles</a:t>
            </a:r>
            <a:r>
              <a:rPr lang="en-US" sz="3200" dirty="0" smtClean="0"/>
              <a:t>, “Cold war was  a moral crusade for moral values for good against bad, right against wrong, religion against atheism.”</a:t>
            </a:r>
          </a:p>
          <a:p>
            <a:pPr algn="just"/>
            <a:r>
              <a:rPr lang="en-US" sz="3200" b="1" dirty="0" smtClean="0"/>
              <a:t>According to Flamming</a:t>
            </a:r>
            <a:r>
              <a:rPr lang="en-US" sz="3200" dirty="0" smtClean="0"/>
              <a:t>, “Cold war is a war that is fought not in the battlefield, but in the mind of men, one tries to control the minds of others.”</a:t>
            </a:r>
            <a:endParaRPr lang="en-US" sz="3200" dirty="0"/>
          </a:p>
        </p:txBody>
      </p:sp>
    </p:spTree>
    <p:extLst>
      <p:ext uri="{BB962C8B-B14F-4D97-AF65-F5344CB8AC3E}">
        <p14:creationId xmlns:p14="http://schemas.microsoft.com/office/powerpoint/2010/main" val="160309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6351" y="298275"/>
            <a:ext cx="6245041" cy="707886"/>
          </a:xfrm>
          <a:prstGeom prst="rect">
            <a:avLst/>
          </a:prstGeom>
          <a:noFill/>
        </p:spPr>
        <p:txBody>
          <a:bodyPr wrap="square" rtlCol="0">
            <a:spAutoFit/>
          </a:bodyPr>
          <a:lstStyle/>
          <a:p>
            <a:r>
              <a:rPr lang="en-US" sz="4000" b="1" dirty="0" smtClean="0"/>
              <a:t>Characteristics of Cold War</a:t>
            </a:r>
            <a:endParaRPr lang="en-US" sz="4000" b="1" dirty="0"/>
          </a:p>
        </p:txBody>
      </p:sp>
      <p:sp>
        <p:nvSpPr>
          <p:cNvPr id="4" name="TextBox 3"/>
          <p:cNvSpPr txBox="1"/>
          <p:nvPr/>
        </p:nvSpPr>
        <p:spPr>
          <a:xfrm>
            <a:off x="336156" y="1006161"/>
            <a:ext cx="11579975" cy="5016758"/>
          </a:xfrm>
          <a:prstGeom prst="rect">
            <a:avLst/>
          </a:prstGeom>
          <a:noFill/>
        </p:spPr>
        <p:txBody>
          <a:bodyPr wrap="square" rtlCol="0">
            <a:spAutoFit/>
          </a:bodyPr>
          <a:lstStyle/>
          <a:p>
            <a:pPr marL="342900" indent="-342900" algn="just">
              <a:buFont typeface="+mj-lt"/>
              <a:buAutoNum type="arabicPeriod"/>
            </a:pPr>
            <a:r>
              <a:rPr lang="en-US" sz="3200" dirty="0" smtClean="0"/>
              <a:t>Ideological War</a:t>
            </a:r>
          </a:p>
          <a:p>
            <a:pPr marL="342900" indent="-342900" algn="just">
              <a:buFont typeface="+mj-lt"/>
              <a:buAutoNum type="arabicPeriod"/>
            </a:pPr>
            <a:r>
              <a:rPr lang="en-US" sz="3200" dirty="0" smtClean="0"/>
              <a:t>Methods of Cold War were different than those of Traditional War</a:t>
            </a:r>
          </a:p>
          <a:p>
            <a:pPr marL="342900" indent="-342900" algn="just">
              <a:buFont typeface="+mj-lt"/>
              <a:buAutoNum type="arabicPeriod"/>
            </a:pPr>
            <a:r>
              <a:rPr lang="en-US" sz="3200" dirty="0" smtClean="0"/>
              <a:t>War without Weapons</a:t>
            </a:r>
          </a:p>
          <a:p>
            <a:pPr marL="342900" indent="-342900" algn="just">
              <a:buFont typeface="+mj-lt"/>
              <a:buAutoNum type="arabicPeriod"/>
            </a:pPr>
            <a:r>
              <a:rPr lang="en-US" sz="3200" dirty="0" smtClean="0"/>
              <a:t>War like situation</a:t>
            </a:r>
          </a:p>
          <a:p>
            <a:pPr marL="342900" indent="-342900" algn="just">
              <a:buFont typeface="+mj-lt"/>
              <a:buAutoNum type="arabicPeriod"/>
            </a:pPr>
            <a:r>
              <a:rPr lang="en-US" sz="3200" dirty="0" smtClean="0"/>
              <a:t>Use of Economic Aid</a:t>
            </a:r>
          </a:p>
          <a:p>
            <a:pPr marL="342900" indent="-342900" algn="just">
              <a:buFont typeface="+mj-lt"/>
              <a:buAutoNum type="arabicPeriod"/>
            </a:pPr>
            <a:r>
              <a:rPr lang="en-US" sz="3200" dirty="0" smtClean="0"/>
              <a:t>Faith in war preparedness for the maintenance of peace</a:t>
            </a:r>
          </a:p>
          <a:p>
            <a:pPr marL="342900" indent="-342900" algn="just">
              <a:buFont typeface="+mj-lt"/>
              <a:buAutoNum type="arabicPeriod"/>
            </a:pPr>
            <a:r>
              <a:rPr lang="en-US" sz="3200" dirty="0" smtClean="0"/>
              <a:t>Wordy war</a:t>
            </a:r>
          </a:p>
          <a:p>
            <a:pPr marL="342900" indent="-342900" algn="just">
              <a:buFont typeface="+mj-lt"/>
              <a:buAutoNum type="arabicPeriod"/>
            </a:pPr>
            <a:r>
              <a:rPr lang="en-US" sz="3200" dirty="0" smtClean="0"/>
              <a:t>Suspicion and mistrust</a:t>
            </a:r>
          </a:p>
          <a:p>
            <a:pPr marL="342900" indent="-342900" algn="just">
              <a:buFont typeface="+mj-lt"/>
              <a:buAutoNum type="arabicPeriod"/>
            </a:pPr>
            <a:r>
              <a:rPr lang="en-US" sz="3200" dirty="0" smtClean="0"/>
              <a:t>Cold war was not a real war</a:t>
            </a:r>
          </a:p>
          <a:p>
            <a:pPr marL="342900" indent="-342900" algn="just">
              <a:buFont typeface="+mj-lt"/>
              <a:buAutoNum type="arabicPeriod"/>
            </a:pPr>
            <a:r>
              <a:rPr lang="en-US" sz="3200" dirty="0" smtClean="0"/>
              <a:t>Diplomatic relations remained intact</a:t>
            </a:r>
          </a:p>
        </p:txBody>
      </p:sp>
    </p:spTree>
    <p:extLst>
      <p:ext uri="{BB962C8B-B14F-4D97-AF65-F5344CB8AC3E}">
        <p14:creationId xmlns:p14="http://schemas.microsoft.com/office/powerpoint/2010/main" val="2409404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52" y="198781"/>
            <a:ext cx="11675165" cy="6321287"/>
          </a:xfrm>
          <a:prstGeom prst="rect">
            <a:avLst/>
          </a:prstGeom>
        </p:spPr>
      </p:pic>
    </p:spTree>
    <p:extLst>
      <p:ext uri="{BB962C8B-B14F-4D97-AF65-F5344CB8AC3E}">
        <p14:creationId xmlns:p14="http://schemas.microsoft.com/office/powerpoint/2010/main" val="3506297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18197" y="103031"/>
            <a:ext cx="5035640" cy="769441"/>
          </a:xfrm>
          <a:prstGeom prst="rect">
            <a:avLst/>
          </a:prstGeom>
          <a:noFill/>
        </p:spPr>
        <p:txBody>
          <a:bodyPr wrap="square" rtlCol="0">
            <a:spAutoFit/>
          </a:bodyPr>
          <a:lstStyle/>
          <a:p>
            <a:r>
              <a:rPr lang="en-US" sz="4400" b="1" dirty="0" smtClean="0"/>
              <a:t>Causes of Cold War</a:t>
            </a:r>
            <a:endParaRPr lang="en-US" sz="4400" b="1" dirty="0"/>
          </a:p>
        </p:txBody>
      </p:sp>
      <p:sp>
        <p:nvSpPr>
          <p:cNvPr id="4" name="TextBox 3"/>
          <p:cNvSpPr txBox="1"/>
          <p:nvPr/>
        </p:nvSpPr>
        <p:spPr>
          <a:xfrm>
            <a:off x="463639" y="872472"/>
            <a:ext cx="10174310" cy="5262979"/>
          </a:xfrm>
          <a:prstGeom prst="rect">
            <a:avLst/>
          </a:prstGeom>
          <a:noFill/>
        </p:spPr>
        <p:txBody>
          <a:bodyPr wrap="square" rtlCol="0">
            <a:spAutoFit/>
          </a:bodyPr>
          <a:lstStyle/>
          <a:p>
            <a:pPr marL="342900" indent="-342900">
              <a:buFont typeface="+mj-lt"/>
              <a:buAutoNum type="arabicPeriod"/>
            </a:pPr>
            <a:r>
              <a:rPr lang="en-US" sz="2400" dirty="0" smtClean="0"/>
              <a:t>Ideological differences</a:t>
            </a:r>
          </a:p>
          <a:p>
            <a:pPr marL="342900" indent="-342900">
              <a:buFont typeface="+mj-lt"/>
              <a:buAutoNum type="arabicPeriod"/>
            </a:pPr>
            <a:r>
              <a:rPr lang="en-US" sz="2400" dirty="0" smtClean="0"/>
              <a:t>Nuclear arms race</a:t>
            </a:r>
          </a:p>
          <a:p>
            <a:pPr marL="342900" indent="-342900">
              <a:buFont typeface="+mj-lt"/>
              <a:buAutoNum type="arabicPeriod"/>
            </a:pPr>
            <a:r>
              <a:rPr lang="en-US" sz="2400" dirty="0" smtClean="0"/>
              <a:t>Cold war conflicts </a:t>
            </a:r>
          </a:p>
          <a:p>
            <a:pPr marL="342900" indent="-342900">
              <a:buFont typeface="+mj-lt"/>
              <a:buAutoNum type="arabicPeriod"/>
            </a:pPr>
            <a:r>
              <a:rPr lang="en-US" sz="2400" dirty="0" smtClean="0"/>
              <a:t>Disagreements over Germany</a:t>
            </a:r>
          </a:p>
          <a:p>
            <a:pPr marL="342900" indent="-342900">
              <a:buFont typeface="+mj-lt"/>
              <a:buAutoNum type="arabicPeriod"/>
            </a:pPr>
            <a:r>
              <a:rPr lang="en-US" sz="2400" dirty="0" smtClean="0"/>
              <a:t>Nuclear weapons </a:t>
            </a:r>
          </a:p>
          <a:p>
            <a:pPr marL="342900" indent="-342900">
              <a:buFont typeface="+mj-lt"/>
              <a:buAutoNum type="arabicPeriod"/>
            </a:pPr>
            <a:r>
              <a:rPr lang="en-US" sz="2400" dirty="0" smtClean="0"/>
              <a:t>Berlin Blockade</a:t>
            </a:r>
          </a:p>
          <a:p>
            <a:pPr marL="342900" indent="-342900">
              <a:buFont typeface="+mj-lt"/>
              <a:buAutoNum type="arabicPeriod"/>
            </a:pPr>
            <a:r>
              <a:rPr lang="en-US" sz="2400" dirty="0" smtClean="0"/>
              <a:t>Cuban Missile Crisis</a:t>
            </a:r>
          </a:p>
          <a:p>
            <a:pPr marL="342900" indent="-342900">
              <a:buFont typeface="+mj-lt"/>
              <a:buAutoNum type="arabicPeriod"/>
            </a:pPr>
            <a:r>
              <a:rPr lang="en-US" sz="2400" dirty="0" smtClean="0"/>
              <a:t>Space race</a:t>
            </a:r>
          </a:p>
          <a:p>
            <a:pPr marL="342900" indent="-342900">
              <a:buFont typeface="+mj-lt"/>
              <a:buAutoNum type="arabicPeriod"/>
            </a:pPr>
            <a:r>
              <a:rPr lang="en-US" sz="2400" dirty="0" smtClean="0"/>
              <a:t>Tensions Between superpowers</a:t>
            </a:r>
          </a:p>
          <a:p>
            <a:pPr marL="342900" indent="-342900">
              <a:buFont typeface="+mj-lt"/>
              <a:buAutoNum type="arabicPeriod"/>
            </a:pPr>
            <a:r>
              <a:rPr lang="en-US" sz="2400" dirty="0" smtClean="0"/>
              <a:t>The division of Korea</a:t>
            </a:r>
          </a:p>
          <a:p>
            <a:pPr marL="342900" indent="-342900">
              <a:buFont typeface="+mj-lt"/>
              <a:buAutoNum type="arabicPeriod"/>
            </a:pPr>
            <a:r>
              <a:rPr lang="en-US" sz="2400" dirty="0" smtClean="0"/>
              <a:t>The fate of Eastern Europe</a:t>
            </a:r>
          </a:p>
          <a:p>
            <a:pPr marL="342900" indent="-342900">
              <a:buFont typeface="+mj-lt"/>
              <a:buAutoNum type="arabicPeriod"/>
            </a:pPr>
            <a:r>
              <a:rPr lang="en-US" sz="2400" dirty="0" smtClean="0"/>
              <a:t>The Truman Doctrine</a:t>
            </a:r>
          </a:p>
          <a:p>
            <a:pPr marL="342900" indent="-342900">
              <a:buFont typeface="+mj-lt"/>
              <a:buAutoNum type="arabicPeriod"/>
            </a:pPr>
            <a:r>
              <a:rPr lang="en-US" sz="2400" dirty="0" smtClean="0"/>
              <a:t>Vietnam</a:t>
            </a:r>
          </a:p>
          <a:p>
            <a:pPr marL="342900" indent="-342900">
              <a:buFont typeface="+mj-lt"/>
              <a:buAutoNum type="arabicPeriod"/>
            </a:pPr>
            <a:r>
              <a:rPr lang="en-US" sz="2400" dirty="0" smtClean="0"/>
              <a:t>Spread of communism</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496" y="1127809"/>
            <a:ext cx="5563672" cy="4752304"/>
          </a:xfrm>
          <a:prstGeom prst="rect">
            <a:avLst/>
          </a:prstGeom>
        </p:spPr>
      </p:pic>
    </p:spTree>
    <p:extLst>
      <p:ext uri="{BB962C8B-B14F-4D97-AF65-F5344CB8AC3E}">
        <p14:creationId xmlns:p14="http://schemas.microsoft.com/office/powerpoint/2010/main" val="1974513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8039" y="270456"/>
            <a:ext cx="9762186" cy="707886"/>
          </a:xfrm>
          <a:prstGeom prst="rect">
            <a:avLst/>
          </a:prstGeom>
          <a:noFill/>
        </p:spPr>
        <p:txBody>
          <a:bodyPr wrap="square" rtlCol="0">
            <a:spAutoFit/>
          </a:bodyPr>
          <a:lstStyle/>
          <a:p>
            <a:r>
              <a:rPr lang="en-US" sz="4000" b="1" dirty="0" smtClean="0"/>
              <a:t>Impact of Cold War on </a:t>
            </a:r>
            <a:r>
              <a:rPr lang="en-US" sz="4000" b="1" dirty="0"/>
              <a:t>I</a:t>
            </a:r>
            <a:r>
              <a:rPr lang="en-US" sz="4000" b="1" dirty="0" smtClean="0"/>
              <a:t>nternational Politics</a:t>
            </a:r>
            <a:endParaRPr lang="en-US" sz="4000" b="1" dirty="0"/>
          </a:p>
        </p:txBody>
      </p:sp>
      <p:sp>
        <p:nvSpPr>
          <p:cNvPr id="3" name="TextBox 2"/>
          <p:cNvSpPr txBox="1"/>
          <p:nvPr/>
        </p:nvSpPr>
        <p:spPr>
          <a:xfrm>
            <a:off x="695460" y="1120462"/>
            <a:ext cx="9994006" cy="5786199"/>
          </a:xfrm>
          <a:prstGeom prst="rect">
            <a:avLst/>
          </a:prstGeom>
          <a:noFill/>
        </p:spPr>
        <p:txBody>
          <a:bodyPr wrap="square" rtlCol="0">
            <a:spAutoFit/>
          </a:bodyPr>
          <a:lstStyle/>
          <a:p>
            <a:pPr marL="285750" indent="-285750">
              <a:buFont typeface="Wingdings" panose="05000000000000000000" pitchFamily="2" charset="2"/>
              <a:buChar char="v"/>
            </a:pPr>
            <a:r>
              <a:rPr lang="en-US" sz="3200" dirty="0" smtClean="0"/>
              <a:t>Temporary arrangement turned permanent</a:t>
            </a:r>
          </a:p>
          <a:p>
            <a:pPr marL="285750" indent="-285750">
              <a:buFont typeface="Wingdings" panose="05000000000000000000" pitchFamily="2" charset="2"/>
              <a:buChar char="v"/>
            </a:pPr>
            <a:r>
              <a:rPr lang="en-US" sz="3200" dirty="0" smtClean="0"/>
              <a:t>Bi polar world</a:t>
            </a:r>
          </a:p>
          <a:p>
            <a:pPr marL="285750" indent="-285750">
              <a:buFont typeface="Wingdings" panose="05000000000000000000" pitchFamily="2" charset="2"/>
              <a:buChar char="v"/>
            </a:pPr>
            <a:r>
              <a:rPr lang="en-US" sz="3200" dirty="0" smtClean="0"/>
              <a:t>Atmosphere of bitterness</a:t>
            </a:r>
          </a:p>
          <a:p>
            <a:pPr marL="285750" indent="-285750">
              <a:buFont typeface="Wingdings" panose="05000000000000000000" pitchFamily="2" charset="2"/>
              <a:buChar char="v"/>
            </a:pPr>
            <a:r>
              <a:rPr lang="en-US" sz="3200" dirty="0" smtClean="0"/>
              <a:t>Arms race and militarization</a:t>
            </a:r>
          </a:p>
          <a:p>
            <a:pPr marL="285750" indent="-285750">
              <a:buFont typeface="Wingdings" panose="05000000000000000000" pitchFamily="2" charset="2"/>
              <a:buChar char="v"/>
            </a:pPr>
            <a:r>
              <a:rPr lang="en-US" sz="3200" dirty="0" smtClean="0"/>
              <a:t>Formation of military alliances</a:t>
            </a:r>
          </a:p>
          <a:p>
            <a:pPr marL="285750" indent="-285750">
              <a:buFont typeface="Wingdings" panose="05000000000000000000" pitchFamily="2" charset="2"/>
              <a:buChar char="v"/>
            </a:pPr>
            <a:r>
              <a:rPr lang="en-US" sz="3200" dirty="0" smtClean="0"/>
              <a:t>Rapid Decolonisation</a:t>
            </a:r>
          </a:p>
          <a:p>
            <a:pPr marL="285750" indent="-285750">
              <a:buFont typeface="Wingdings" panose="05000000000000000000" pitchFamily="2" charset="2"/>
              <a:buChar char="v"/>
            </a:pPr>
            <a:r>
              <a:rPr lang="en-US" sz="3200" dirty="0" smtClean="0"/>
              <a:t>Third world countries became the victim of cold war</a:t>
            </a:r>
          </a:p>
          <a:p>
            <a:pPr marL="285750" indent="-285750">
              <a:buFont typeface="Wingdings" panose="05000000000000000000" pitchFamily="2" charset="2"/>
              <a:buChar char="v"/>
            </a:pPr>
            <a:r>
              <a:rPr lang="en-US" sz="3200" dirty="0" smtClean="0"/>
              <a:t>Inernationalisation of regional conflicts</a:t>
            </a:r>
          </a:p>
          <a:p>
            <a:pPr marL="285750" indent="-285750">
              <a:buFont typeface="Wingdings" panose="05000000000000000000" pitchFamily="2" charset="2"/>
              <a:buChar char="v"/>
            </a:pPr>
            <a:r>
              <a:rPr lang="en-US" sz="3200" dirty="0" smtClean="0"/>
              <a:t>Birth of non- alignment movement</a:t>
            </a:r>
          </a:p>
          <a:p>
            <a:pPr marL="285750" indent="-285750">
              <a:buFont typeface="Wingdings" panose="05000000000000000000" pitchFamily="2" charset="2"/>
              <a:buChar char="v"/>
            </a:pPr>
            <a:r>
              <a:rPr lang="en-US" sz="3200" dirty="0" smtClean="0"/>
              <a:t>Set back to diplomacy</a:t>
            </a:r>
          </a:p>
          <a:p>
            <a:pPr marL="285750" indent="-285750">
              <a:buFont typeface="Wingdings" panose="05000000000000000000" pitchFamily="2" charset="2"/>
              <a:buChar char="v"/>
            </a:pPr>
            <a:r>
              <a:rPr lang="en-US" sz="3200" dirty="0" smtClean="0"/>
              <a:t>Use of propaganda as war fare</a:t>
            </a:r>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31569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79549"/>
            <a:ext cx="10599313" cy="4524315"/>
          </a:xfrm>
          <a:prstGeom prst="rect">
            <a:avLst/>
          </a:prstGeom>
          <a:noFill/>
        </p:spPr>
        <p:txBody>
          <a:bodyPr wrap="square" rtlCol="0">
            <a:spAutoFit/>
          </a:bodyPr>
          <a:lstStyle/>
          <a:p>
            <a:pPr marL="285750" indent="-285750">
              <a:buFont typeface="Wingdings" panose="05000000000000000000" pitchFamily="2" charset="2"/>
              <a:buChar char="v"/>
            </a:pPr>
            <a:r>
              <a:rPr lang="en-US" sz="3600" dirty="0" smtClean="0"/>
              <a:t>Cold war was able to avoid third world </a:t>
            </a:r>
          </a:p>
          <a:p>
            <a:r>
              <a:rPr lang="en-US" sz="3600" dirty="0"/>
              <a:t> </a:t>
            </a:r>
            <a:r>
              <a:rPr lang="en-US" sz="3600" dirty="0" smtClean="0"/>
              <a:t>    war</a:t>
            </a:r>
          </a:p>
          <a:p>
            <a:pPr marL="285750" indent="-285750">
              <a:buFont typeface="Wingdings" panose="05000000000000000000" pitchFamily="2" charset="2"/>
              <a:buChar char="v"/>
            </a:pPr>
            <a:r>
              <a:rPr lang="en-US" sz="3600" dirty="0" smtClean="0"/>
              <a:t>Set back to collective security system</a:t>
            </a:r>
          </a:p>
          <a:p>
            <a:pPr marL="285750" indent="-285750">
              <a:buFont typeface="Wingdings" panose="05000000000000000000" pitchFamily="2" charset="2"/>
              <a:buChar char="v"/>
            </a:pPr>
            <a:r>
              <a:rPr lang="en-US" sz="3600" dirty="0" smtClean="0"/>
              <a:t>Set back to human welfare programmes</a:t>
            </a:r>
          </a:p>
          <a:p>
            <a:pPr marL="285750" indent="-285750">
              <a:buFont typeface="Wingdings" panose="05000000000000000000" pitchFamily="2" charset="2"/>
              <a:buChar char="v"/>
            </a:pPr>
            <a:r>
              <a:rPr lang="en-US" sz="3600" dirty="0" smtClean="0"/>
              <a:t>Set back to </a:t>
            </a:r>
            <a:r>
              <a:rPr lang="en-US" sz="3600" dirty="0"/>
              <a:t>U</a:t>
            </a:r>
            <a:r>
              <a:rPr lang="en-US" sz="3600" dirty="0" smtClean="0"/>
              <a:t>nited Nations</a:t>
            </a:r>
          </a:p>
          <a:p>
            <a:pPr marL="285750" indent="-285750">
              <a:buFont typeface="Wingdings" panose="05000000000000000000" pitchFamily="2" charset="2"/>
              <a:buChar char="v"/>
            </a:pPr>
            <a:r>
              <a:rPr lang="en-US" sz="3600" dirty="0" smtClean="0"/>
              <a:t>Technological development</a:t>
            </a:r>
          </a:p>
          <a:p>
            <a:pPr marL="285750" indent="-285750">
              <a:buFont typeface="Wingdings" panose="05000000000000000000" pitchFamily="2" charset="2"/>
              <a:buChar char="v"/>
            </a:pPr>
            <a:r>
              <a:rPr lang="en-US" sz="3600" dirty="0" smtClean="0"/>
              <a:t>Faith in peaceful coexistence</a:t>
            </a:r>
          </a:p>
          <a:p>
            <a:pPr marL="285750" indent="-285750">
              <a:buFont typeface="Wingdings" panose="05000000000000000000" pitchFamily="2" charset="2"/>
              <a:buChar char="v"/>
            </a:pPr>
            <a:r>
              <a:rPr lang="en-US" sz="3600" dirty="0" smtClean="0"/>
              <a:t>Changes in Europe </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6966" y="360609"/>
            <a:ext cx="4066093" cy="4185633"/>
          </a:xfrm>
          <a:prstGeom prst="rect">
            <a:avLst/>
          </a:prstGeom>
        </p:spPr>
      </p:pic>
    </p:spTree>
    <p:extLst>
      <p:ext uri="{BB962C8B-B14F-4D97-AF65-F5344CB8AC3E}">
        <p14:creationId xmlns:p14="http://schemas.microsoft.com/office/powerpoint/2010/main" val="909698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37138" y="1931830"/>
            <a:ext cx="8577330" cy="1569660"/>
          </a:xfrm>
          <a:prstGeom prst="rect">
            <a:avLst/>
          </a:prstGeom>
          <a:noFill/>
        </p:spPr>
        <p:txBody>
          <a:bodyPr wrap="square" rtlCol="0">
            <a:spAutoFit/>
          </a:bodyPr>
          <a:lstStyle/>
          <a:p>
            <a:r>
              <a:rPr lang="en-US" sz="9600" dirty="0" smtClean="0"/>
              <a:t>THANK YOU </a:t>
            </a:r>
            <a:endParaRPr lang="en-US" sz="9600" dirty="0"/>
          </a:p>
        </p:txBody>
      </p:sp>
    </p:spTree>
    <p:extLst>
      <p:ext uri="{BB962C8B-B14F-4D97-AF65-F5344CB8AC3E}">
        <p14:creationId xmlns:p14="http://schemas.microsoft.com/office/powerpoint/2010/main" val="1064754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322</Words>
  <Application>Microsoft Office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Vishal</dc:creator>
  <cp:lastModifiedBy>Vishal</cp:lastModifiedBy>
  <cp:revision>10</cp:revision>
  <dcterms:created xsi:type="dcterms:W3CDTF">2024-12-30T11:15:13Z</dcterms:created>
  <dcterms:modified xsi:type="dcterms:W3CDTF">2024-12-30T12:42:28Z</dcterms:modified>
</cp:coreProperties>
</file>